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2" r:id="rId5"/>
    <p:sldId id="266" r:id="rId6"/>
    <p:sldId id="265" r:id="rId7"/>
    <p:sldId id="267" r:id="rId8"/>
    <p:sldId id="271" r:id="rId9"/>
    <p:sldId id="274" r:id="rId10"/>
    <p:sldId id="27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9"/>
    <p:restoredTop sz="94697"/>
  </p:normalViewPr>
  <p:slideViewPr>
    <p:cSldViewPr snapToGrid="0" snapToObjects="1">
      <p:cViewPr>
        <p:scale>
          <a:sx n="100" d="100"/>
          <a:sy n="100" d="100"/>
        </p:scale>
        <p:origin x="14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2CE2F-5A3E-364A-97FA-B455E1D7059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4786A-03BA-F346-848B-D7E0A79F3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2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6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2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1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2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1EF1-97BA-7E4D-824B-15EBDA7510EF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7110-9EF6-5E4D-A203-748EF25A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402956" cy="2387600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/>
              <a:t>Topic/Objective: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Finding </a:t>
            </a:r>
            <a:r>
              <a:rPr lang="en-US" sz="3600" dirty="0"/>
              <a:t>Net Force &amp; the resulting motion</a:t>
            </a:r>
            <a:r>
              <a:rPr lang="en-US" sz="3600" dirty="0" smtClean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3342"/>
            <a:ext cx="9144000" cy="1655762"/>
          </a:xfrm>
        </p:spPr>
        <p:txBody>
          <a:bodyPr/>
          <a:lstStyle/>
          <a:p>
            <a:pPr algn="l"/>
            <a:r>
              <a:rPr lang="en-US" u="sng" dirty="0" smtClean="0"/>
              <a:t>EQ (I can Statement):   </a:t>
            </a:r>
          </a:p>
          <a:p>
            <a:pPr algn="l"/>
            <a:r>
              <a:rPr lang="en-US" dirty="0" smtClean="0"/>
              <a:t>I can analyze a force diagram to find the NET FORCE. </a:t>
            </a:r>
          </a:p>
          <a:p>
            <a:pPr algn="l"/>
            <a:r>
              <a:rPr lang="en-US" dirty="0" smtClean="0"/>
              <a:t>I can predict the motion of an object based on the NET FORCE.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0817" y="1506676"/>
            <a:ext cx="5499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Copperplate Gothic Bold" charset="0"/>
                <a:ea typeface="Copperplate Gothic Bold" charset="0"/>
                <a:cs typeface="Copperplate Gothic Bold" charset="0"/>
              </a:rPr>
              <a:t>Cornell Notes:   </a:t>
            </a:r>
            <a:endParaRPr lang="en-US" sz="3200">
              <a:latin typeface="Copperplate Gothic Bold" charset="0"/>
              <a:ea typeface="Copperplate Gothic Bold" charset="0"/>
              <a:cs typeface="Copperplate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93675" y="847649"/>
            <a:ext cx="8500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When forces on an object are </a:t>
            </a:r>
            <a:r>
              <a:rPr lang="en-US" sz="2400" b="1" dirty="0"/>
              <a:t>not balanced</a:t>
            </a:r>
            <a:r>
              <a:rPr lang="en-US" sz="2400" dirty="0"/>
              <a:t>,</a:t>
            </a:r>
          </a:p>
          <a:p>
            <a:pPr algn="ctr"/>
            <a:r>
              <a:rPr lang="en-US" sz="2400" dirty="0"/>
              <a:t> the object is in a state of </a:t>
            </a:r>
            <a:r>
              <a:rPr lang="en-US" sz="2400" b="1" dirty="0">
                <a:solidFill>
                  <a:srgbClr val="FF0000"/>
                </a:solidFill>
              </a:rPr>
              <a:t>disequilibrium</a:t>
            </a:r>
            <a:r>
              <a:rPr lang="en-US" sz="2400" dirty="0"/>
              <a:t>. 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433638" y="1256992"/>
            <a:ext cx="6794500" cy="147581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59400" y="4652546"/>
            <a:ext cx="6565900" cy="141564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0339121">
            <a:off x="5317721" y="2421422"/>
            <a:ext cx="495300" cy="749300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90500" y="370975"/>
            <a:ext cx="1148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Disequilibrium: </a:t>
            </a:r>
            <a:r>
              <a:rPr lang="en-US" sz="3600">
                <a:solidFill>
                  <a:srgbClr val="0070C0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Unbalanced </a:t>
            </a:r>
            <a:r>
              <a:rPr lang="en-US" sz="3600" smtClean="0">
                <a:solidFill>
                  <a:srgbClr val="0070C0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Forces</a:t>
            </a:r>
            <a:endParaRPr lang="en-US" sz="3600" dirty="0">
              <a:solidFill>
                <a:srgbClr val="0070C0"/>
              </a:solidFill>
              <a:latin typeface="Copperplate Gothic Bold" charset="0"/>
              <a:ea typeface="Copperplate Gothic Bold" charset="0"/>
              <a:cs typeface="Copperplate Gothic Bold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86455" y="2816856"/>
            <a:ext cx="8500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When an object is in</a:t>
            </a:r>
            <a:r>
              <a:rPr lang="en-US" sz="2400" b="1" dirty="0">
                <a:solidFill>
                  <a:srgbClr val="FF0000"/>
                </a:solidFill>
              </a:rPr>
              <a:t> disequilibrium</a:t>
            </a:r>
            <a:r>
              <a:rPr lang="en-US" sz="2400" dirty="0"/>
              <a:t>,                                    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it MUST be </a:t>
            </a:r>
            <a:r>
              <a:rPr lang="en-US" sz="2400" b="1" dirty="0"/>
              <a:t>accelerating. 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930900" y="4704128"/>
            <a:ext cx="5422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Objects </a:t>
            </a:r>
            <a:r>
              <a:rPr lang="en-US" sz="2400" dirty="0"/>
              <a:t>in </a:t>
            </a:r>
            <a:r>
              <a:rPr lang="en-US" sz="2400" b="1" dirty="0">
                <a:solidFill>
                  <a:srgbClr val="FF0000"/>
                </a:solidFill>
              </a:rPr>
              <a:t>disequilibrium</a:t>
            </a:r>
          </a:p>
          <a:p>
            <a:pPr algn="ctr"/>
            <a:r>
              <a:rPr lang="en-US" sz="2400" dirty="0"/>
              <a:t> will ALWAYS accelerate</a:t>
            </a:r>
          </a:p>
          <a:p>
            <a:pPr algn="ctr"/>
            <a:r>
              <a:rPr lang="en-US" sz="2400" dirty="0"/>
              <a:t> in the direction of the net force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6" name="Oval 45"/>
          <p:cNvSpPr/>
          <p:nvPr/>
        </p:nvSpPr>
        <p:spPr>
          <a:xfrm>
            <a:off x="3590949" y="2868891"/>
            <a:ext cx="6226151" cy="12323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20339121">
            <a:off x="7346018" y="3948415"/>
            <a:ext cx="495300" cy="749300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685800"/>
            <a:ext cx="8938260" cy="49657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432300" y="1790700"/>
            <a:ext cx="33909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65600" y="3162300"/>
            <a:ext cx="33909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84830" y="4000500"/>
            <a:ext cx="533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86615" y="510591"/>
            <a:ext cx="13964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Up = +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Down = -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857" y="2057400"/>
            <a:ext cx="13964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Right = +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Left = -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3600" y="5219700"/>
            <a:ext cx="9855200" cy="954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object is in </a:t>
            </a:r>
            <a:r>
              <a:rPr lang="en-US" sz="2800" dirty="0" smtClean="0">
                <a:solidFill>
                  <a:schemeClr val="accent1"/>
                </a:solidFill>
              </a:rPr>
              <a:t>DISEQUILIBRIUM</a:t>
            </a:r>
            <a:r>
              <a:rPr lang="en-US" sz="2800" dirty="0" smtClean="0"/>
              <a:t>.  The NET FORCE is to the right so it is ACCELERATING to the right.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87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0" y="393700"/>
            <a:ext cx="7395596" cy="3982244"/>
          </a:xfrm>
        </p:spPr>
      </p:pic>
      <p:sp>
        <p:nvSpPr>
          <p:cNvPr id="5" name="TextBox 4"/>
          <p:cNvSpPr txBox="1"/>
          <p:nvPr/>
        </p:nvSpPr>
        <p:spPr>
          <a:xfrm>
            <a:off x="558800" y="4655344"/>
            <a:ext cx="10756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All of these force diagrams show objects in equilibrium.  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9250" y="319726"/>
            <a:ext cx="19685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747982">
            <a:off x="434592" y="1305792"/>
            <a:ext cx="4650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It is impossible to know if they are AT REST or MOVING AT CONSTANT VELOCITY without more information.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327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12" y="784779"/>
            <a:ext cx="3086100" cy="264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030" y="4003666"/>
            <a:ext cx="45645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Force Diagrams can be created for any ’system’ that is specified </a:t>
            </a:r>
            <a:r>
              <a:rPr lang="en-US" sz="3200" smtClean="0"/>
              <a:t>with boundaries.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95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12" y="784779"/>
            <a:ext cx="3086100" cy="264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030" y="4003666"/>
            <a:ext cx="45645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Force Diagrams can be created for any ’system’ that is specified </a:t>
            </a:r>
            <a:r>
              <a:rPr lang="en-US" sz="3200" smtClean="0"/>
              <a:t>with boundaries. 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100221" y="256901"/>
            <a:ext cx="4564545" cy="3299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86393" y="2626018"/>
            <a:ext cx="56984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A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2575" y="461613"/>
            <a:ext cx="7036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System A:   The hitter &amp; the ground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5097" y="3357335"/>
            <a:ext cx="7036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2D8CFD"/>
                </a:solidFill>
              </a:rPr>
              <a:t>System </a:t>
            </a:r>
            <a:r>
              <a:rPr lang="en-US" sz="3600" b="1" dirty="0" smtClean="0">
                <a:solidFill>
                  <a:srgbClr val="2D8CFD"/>
                </a:solidFill>
              </a:rPr>
              <a:t>B</a:t>
            </a:r>
            <a:r>
              <a:rPr lang="en-US" sz="3600" dirty="0" smtClean="0">
                <a:solidFill>
                  <a:srgbClr val="2D8CFD"/>
                </a:solidFill>
              </a:rPr>
              <a:t>:   The hitter &amp; his cap</a:t>
            </a:r>
            <a:endParaRPr lang="en-US" sz="3600" dirty="0">
              <a:solidFill>
                <a:srgbClr val="2D8CFD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65803" y="654466"/>
            <a:ext cx="708991" cy="505790"/>
          </a:xfrm>
          <a:prstGeom prst="ellipse">
            <a:avLst/>
          </a:prstGeom>
          <a:noFill/>
          <a:ln>
            <a:solidFill>
              <a:srgbClr val="2D8C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D8CF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4794" y="334902"/>
            <a:ext cx="569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D8CFD"/>
                </a:solidFill>
              </a:rPr>
              <a:t>B</a:t>
            </a:r>
            <a:endParaRPr lang="en-US" sz="4400" dirty="0">
              <a:solidFill>
                <a:srgbClr val="2D8CFD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264027" y="1417983"/>
            <a:ext cx="1283625" cy="1653148"/>
            <a:chOff x="7264027" y="1417983"/>
            <a:chExt cx="1283625" cy="1653148"/>
          </a:xfrm>
        </p:grpSpPr>
        <p:sp>
          <p:nvSpPr>
            <p:cNvPr id="5" name="Oval 4"/>
            <p:cNvSpPr/>
            <p:nvPr/>
          </p:nvSpPr>
          <p:spPr>
            <a:xfrm>
              <a:off x="7739270" y="2105579"/>
              <a:ext cx="106017" cy="1207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798904" y="2226365"/>
              <a:ext cx="0" cy="8447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871791" y="2371139"/>
              <a:ext cx="675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Arial Unicode MS" charset="0"/>
                  <a:ea typeface="Arial Unicode MS" charset="0"/>
                  <a:cs typeface="Arial Unicode MS" charset="0"/>
                </a:rPr>
                <a:t>F</a:t>
              </a:r>
              <a:r>
                <a:rPr lang="en-US" baseline="-25000" dirty="0" err="1" smtClean="0">
                  <a:latin typeface="Arial Unicode MS" charset="0"/>
                  <a:ea typeface="Arial Unicode MS" charset="0"/>
                  <a:cs typeface="Arial Unicode MS" charset="0"/>
                </a:rPr>
                <a:t>g</a:t>
              </a:r>
              <a:endParaRPr lang="en-US" baseline="-25000" dirty="0"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7726018" y="1417983"/>
              <a:ext cx="13252" cy="6875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7845287" y="1421176"/>
              <a:ext cx="13252" cy="6875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871791" y="1620988"/>
              <a:ext cx="675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 Unicode MS" charset="0"/>
                  <a:ea typeface="Arial Unicode MS" charset="0"/>
                  <a:cs typeface="Arial Unicode MS" charset="0"/>
                </a:rPr>
                <a:t>F</a:t>
              </a:r>
              <a:r>
                <a:rPr lang="en-US" baseline="-25000" smtClean="0">
                  <a:latin typeface="Arial Unicode MS" charset="0"/>
                  <a:ea typeface="Arial Unicode MS" charset="0"/>
                  <a:cs typeface="Arial Unicode MS" charset="0"/>
                </a:rPr>
                <a:t>N</a:t>
              </a:r>
              <a:endParaRPr lang="en-US" baseline="-25000" dirty="0"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64027" y="1618654"/>
              <a:ext cx="675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 Unicode MS" charset="0"/>
                  <a:ea typeface="Arial Unicode MS" charset="0"/>
                  <a:cs typeface="Arial Unicode MS" charset="0"/>
                </a:rPr>
                <a:t>F</a:t>
              </a:r>
              <a:r>
                <a:rPr lang="en-US" baseline="-25000" smtClean="0">
                  <a:latin typeface="Arial Unicode MS" charset="0"/>
                  <a:ea typeface="Arial Unicode MS" charset="0"/>
                  <a:cs typeface="Arial Unicode MS" charset="0"/>
                </a:rPr>
                <a:t>N</a:t>
              </a:r>
              <a:endParaRPr lang="en-US" baseline="-25000" dirty="0"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547652" y="1923361"/>
            <a:ext cx="2431773" cy="632444"/>
            <a:chOff x="8547652" y="1923361"/>
            <a:chExt cx="2431773" cy="632444"/>
          </a:xfrm>
        </p:grpSpPr>
        <p:sp>
          <p:nvSpPr>
            <p:cNvPr id="15" name="TextBox 14"/>
            <p:cNvSpPr txBox="1"/>
            <p:nvPr/>
          </p:nvSpPr>
          <p:spPr>
            <a:xfrm>
              <a:off x="8845825" y="1923361"/>
              <a:ext cx="21336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The player’s weight</a:t>
              </a:r>
              <a:endParaRPr lang="en-US"/>
            </a:p>
          </p:txBody>
        </p:sp>
        <p:cxnSp>
          <p:nvCxnSpPr>
            <p:cNvPr id="20" name="Straight Arrow Connector 19"/>
            <p:cNvCxnSpPr>
              <a:endCxn id="12" idx="3"/>
            </p:cNvCxnSpPr>
            <p:nvPr/>
          </p:nvCxnSpPr>
          <p:spPr>
            <a:xfrm flipH="1">
              <a:off x="8547652" y="2292693"/>
              <a:ext cx="647148" cy="26311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828562" y="1209482"/>
            <a:ext cx="1222699" cy="681555"/>
            <a:chOff x="9486161" y="1897342"/>
            <a:chExt cx="1222699" cy="681555"/>
          </a:xfrm>
        </p:grpSpPr>
        <p:sp>
          <p:nvSpPr>
            <p:cNvPr id="25" name="TextBox 24"/>
            <p:cNvSpPr txBox="1"/>
            <p:nvPr/>
          </p:nvSpPr>
          <p:spPr>
            <a:xfrm>
              <a:off x="9486161" y="1897342"/>
              <a:ext cx="111097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Each foot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0292148" y="2292693"/>
              <a:ext cx="416712" cy="28620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388087" y="4597260"/>
            <a:ext cx="1139687" cy="839635"/>
            <a:chOff x="7354039" y="1725373"/>
            <a:chExt cx="1139687" cy="839635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7795591" y="2211591"/>
              <a:ext cx="0" cy="2724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7739270" y="2105579"/>
              <a:ext cx="106017" cy="1207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17865" y="2195676"/>
              <a:ext cx="675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Arial Unicode MS" charset="0"/>
                  <a:ea typeface="Arial Unicode MS" charset="0"/>
                  <a:cs typeface="Arial Unicode MS" charset="0"/>
                </a:rPr>
                <a:t>F</a:t>
              </a:r>
              <a:r>
                <a:rPr lang="en-US" baseline="-25000" dirty="0" err="1" smtClean="0">
                  <a:latin typeface="Arial Unicode MS" charset="0"/>
                  <a:ea typeface="Arial Unicode MS" charset="0"/>
                  <a:cs typeface="Arial Unicode MS" charset="0"/>
                </a:rPr>
                <a:t>g</a:t>
              </a:r>
              <a:endParaRPr lang="en-US" baseline="-25000" dirty="0"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 flipV="1">
              <a:off x="7788965" y="1871075"/>
              <a:ext cx="6626" cy="2345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354039" y="1725373"/>
              <a:ext cx="675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 Unicode MS" charset="0"/>
                  <a:ea typeface="Arial Unicode MS" charset="0"/>
                  <a:cs typeface="Arial Unicode MS" charset="0"/>
                </a:rPr>
                <a:t>F</a:t>
              </a:r>
              <a:r>
                <a:rPr lang="en-US" baseline="-25000" smtClean="0">
                  <a:latin typeface="Arial Unicode MS" charset="0"/>
                  <a:ea typeface="Arial Unicode MS" charset="0"/>
                  <a:cs typeface="Arial Unicode MS" charset="0"/>
                </a:rPr>
                <a:t>N</a:t>
              </a:r>
              <a:endParaRPr lang="en-US" baseline="-25000" dirty="0"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382918" y="4483544"/>
            <a:ext cx="2431773" cy="632444"/>
            <a:chOff x="8547652" y="1923361"/>
            <a:chExt cx="2431773" cy="632444"/>
          </a:xfrm>
        </p:grpSpPr>
        <p:sp>
          <p:nvSpPr>
            <p:cNvPr id="41" name="TextBox 40"/>
            <p:cNvSpPr txBox="1"/>
            <p:nvPr/>
          </p:nvSpPr>
          <p:spPr>
            <a:xfrm>
              <a:off x="8845825" y="1923361"/>
              <a:ext cx="21336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cap’s weight</a:t>
              </a:r>
              <a:endParaRPr lang="en-US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8547652" y="2292693"/>
              <a:ext cx="647148" cy="26311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5526157" y="1085001"/>
            <a:ext cx="5903843" cy="21862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526157" y="4022858"/>
            <a:ext cx="5903843" cy="2186260"/>
          </a:xfrm>
          <a:prstGeom prst="rect">
            <a:avLst/>
          </a:prstGeom>
          <a:solidFill>
            <a:srgbClr val="2D8C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2D8CF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8005" y="863914"/>
            <a:ext cx="90379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American Typewriter"/>
                <a:cs typeface="American Typewriter"/>
              </a:rPr>
              <a:t>NET </a:t>
            </a:r>
            <a:r>
              <a:rPr lang="en-US" sz="4400" u="sng" dirty="0" smtClean="0">
                <a:latin typeface="American Typewriter"/>
                <a:cs typeface="American Typewriter"/>
              </a:rPr>
              <a:t>FORCE</a:t>
            </a:r>
            <a:r>
              <a:rPr lang="en-US" sz="4400" dirty="0" smtClean="0">
                <a:latin typeface="American Typewriter"/>
                <a:cs typeface="American Typewriter"/>
              </a:rPr>
              <a:t>:    </a:t>
            </a:r>
          </a:p>
          <a:p>
            <a:endParaRPr lang="en-US" sz="4400" dirty="0">
              <a:latin typeface="American Typewriter"/>
              <a:cs typeface="American Typewriter"/>
            </a:endParaRPr>
          </a:p>
          <a:p>
            <a:r>
              <a:rPr lang="en-US" sz="4400" dirty="0" smtClean="0">
                <a:latin typeface="American Typewriter"/>
                <a:cs typeface="American Typewriter"/>
              </a:rPr>
              <a:t>The sum of the forces acting on an object or system. </a:t>
            </a:r>
          </a:p>
          <a:p>
            <a:endParaRPr lang="en-US" sz="4400" dirty="0" smtClean="0">
              <a:latin typeface="American Typewriter"/>
              <a:cs typeface="American Typewriter"/>
            </a:endParaRPr>
          </a:p>
          <a:p>
            <a:r>
              <a:rPr lang="en-US" sz="4400" dirty="0" smtClean="0">
                <a:latin typeface="American Typewriter"/>
                <a:cs typeface="American Typewriter"/>
              </a:rPr>
              <a:t>Notation:        F</a:t>
            </a:r>
            <a:r>
              <a:rPr lang="en-US" sz="4400" baseline="-25000" dirty="0" smtClean="0">
                <a:latin typeface="American Typewriter"/>
                <a:cs typeface="American Typewriter"/>
              </a:rPr>
              <a:t>NET  </a:t>
            </a:r>
            <a:r>
              <a:rPr lang="en-US" sz="4400" dirty="0" smtClean="0">
                <a:latin typeface="American Typewriter"/>
                <a:cs typeface="American Typewriter"/>
              </a:rPr>
              <a:t> </a:t>
            </a:r>
            <a:r>
              <a:rPr lang="en-US" sz="4400" dirty="0">
                <a:latin typeface="American Typewriter"/>
                <a:cs typeface="American Typewriter"/>
              </a:rPr>
              <a:t>or   </a:t>
            </a:r>
            <a:r>
              <a:rPr lang="en-US" sz="4400" dirty="0" err="1">
                <a:latin typeface="Lucida Grande"/>
                <a:ea typeface="Lucida Grande"/>
                <a:cs typeface="Lucida Grande"/>
              </a:rPr>
              <a:t>Σ</a:t>
            </a:r>
            <a:r>
              <a:rPr lang="en-US" sz="4400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4400" dirty="0" smtClean="0">
                <a:latin typeface="American Typewriter"/>
                <a:cs typeface="American Typewriter"/>
              </a:rPr>
              <a:t>F</a:t>
            </a:r>
            <a:endParaRPr lang="en-US" sz="4400" dirty="0">
              <a:latin typeface="American Typewriter"/>
              <a:cs typeface="American Typewriter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39153" y="5018898"/>
            <a:ext cx="5662246" cy="1333669"/>
            <a:chOff x="5539153" y="5018898"/>
            <a:chExt cx="5662246" cy="1333669"/>
          </a:xfrm>
        </p:grpSpPr>
        <p:sp>
          <p:nvSpPr>
            <p:cNvPr id="24" name="TextBox 23"/>
            <p:cNvSpPr txBox="1"/>
            <p:nvPr/>
          </p:nvSpPr>
          <p:spPr>
            <a:xfrm>
              <a:off x="5539153" y="5521570"/>
              <a:ext cx="566224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Greek letter:  Sigma  </a:t>
              </a:r>
            </a:p>
            <a:p>
              <a:pPr algn="r"/>
              <a:r>
                <a:rPr lang="en-US" sz="2400" dirty="0"/>
                <a:t> </a:t>
              </a:r>
              <a:r>
                <a:rPr lang="en-US" sz="2400" dirty="0" smtClean="0"/>
                <a:t>          In math and science means ‘sum of’ </a:t>
              </a:r>
              <a:endParaRPr lang="en-US" sz="2400" dirty="0"/>
            </a:p>
          </p:txBody>
        </p:sp>
        <p:cxnSp>
          <p:nvCxnSpPr>
            <p:cNvPr id="26" name="Straight Arrow Connector 25"/>
            <p:cNvCxnSpPr>
              <a:stCxn id="24" idx="0"/>
            </p:cNvCxnSpPr>
            <p:nvPr/>
          </p:nvCxnSpPr>
          <p:spPr>
            <a:xfrm flipH="1" flipV="1">
              <a:off x="7913077" y="5018898"/>
              <a:ext cx="457199" cy="5026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6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846" y="329956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solidFill>
                  <a:srgbClr val="2D8CFD"/>
                </a:solidFill>
                <a:latin typeface="Century Gothic" charset="0"/>
                <a:ea typeface="Century Gothic" charset="0"/>
                <a:cs typeface="Century Gothic" charset="0"/>
              </a:rPr>
              <a:t>Rules for combining forces</a:t>
            </a:r>
            <a:endParaRPr lang="en-US" sz="6000" u="sng" dirty="0">
              <a:solidFill>
                <a:srgbClr val="2D8CF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816" y="2177317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Establish directions for the vectors.</a:t>
            </a:r>
          </a:p>
          <a:p>
            <a:pPr lvl="1"/>
            <a:r>
              <a:rPr lang="en-US" sz="3600" dirty="0" smtClean="0"/>
              <a:t>Use positive and negative signs to show directions. </a:t>
            </a:r>
          </a:p>
          <a:p>
            <a:r>
              <a:rPr lang="en-US" sz="3600" dirty="0" smtClean="0"/>
              <a:t>Combine Co-linear forces with addition </a:t>
            </a:r>
          </a:p>
          <a:p>
            <a:r>
              <a:rPr lang="en-US" sz="3600" dirty="0" smtClean="0"/>
              <a:t>Combine ‘at an angle‘ forces with trigonometry 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1688123" y="4229893"/>
            <a:ext cx="9859110" cy="2047720"/>
            <a:chOff x="1688123" y="4229893"/>
            <a:chExt cx="9859110" cy="204772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1688123" y="4229893"/>
              <a:ext cx="852853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6535616" y="4589585"/>
              <a:ext cx="1025769" cy="70338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835769" y="5323506"/>
              <a:ext cx="67114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We don’t do this in 9</a:t>
              </a:r>
              <a:r>
                <a:rPr lang="en-US" sz="2800" baseline="30000" dirty="0" smtClean="0">
                  <a:solidFill>
                    <a:srgbClr val="FF0000"/>
                  </a:solidFill>
                </a:rPr>
                <a:t>th</a:t>
              </a:r>
              <a:r>
                <a:rPr lang="en-US" sz="2800" dirty="0" smtClean="0">
                  <a:solidFill>
                    <a:srgbClr val="FF0000"/>
                  </a:solidFill>
                </a:rPr>
                <a:t> grade Physics since most students have not </a:t>
              </a:r>
              <a:r>
                <a:rPr lang="en-US" sz="2800" smtClean="0">
                  <a:solidFill>
                    <a:srgbClr val="FF0000"/>
                  </a:solidFill>
                </a:rPr>
                <a:t>had trigonometry 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3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 flipH="1">
            <a:off x="2172159" y="3257926"/>
            <a:ext cx="1050123" cy="1252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77659" y="3269668"/>
            <a:ext cx="929907" cy="2642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11203" y="3272310"/>
            <a:ext cx="28090" cy="2184781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989713" y="1009857"/>
            <a:ext cx="1624054" cy="2262453"/>
            <a:chOff x="-1583441" y="-1311611"/>
            <a:chExt cx="1624054" cy="2262453"/>
          </a:xfrm>
        </p:grpSpPr>
        <p:cxnSp>
          <p:nvCxnSpPr>
            <p:cNvPr id="13" name="Straight Arrow Connector 12"/>
            <p:cNvCxnSpPr/>
            <p:nvPr/>
          </p:nvCxnSpPr>
          <p:spPr>
            <a:xfrm flipH="1" flipV="1">
              <a:off x="-349983" y="-1175417"/>
              <a:ext cx="12398" cy="2126259"/>
            </a:xfrm>
            <a:prstGeom prst="straightConnector1">
              <a:avLst/>
            </a:prstGeom>
            <a:ln w="762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59"/>
            <p:cNvSpPr txBox="1"/>
            <p:nvPr/>
          </p:nvSpPr>
          <p:spPr>
            <a:xfrm>
              <a:off x="-1583441" y="-1311611"/>
              <a:ext cx="16240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rgbClr val="000000"/>
                  </a:solidFill>
                  <a:latin typeface="Calibri"/>
                  <a:ea typeface="ＭＳ 明朝"/>
                  <a:cs typeface="Times New Roman"/>
                </a:rPr>
                <a:t>12 N</a:t>
              </a:r>
              <a:endParaRPr lang="en-US" sz="3600">
                <a:latin typeface="Times"/>
                <a:ea typeface="ＭＳ 明朝"/>
                <a:cs typeface="Times New Roman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541291" y="1923591"/>
            <a:ext cx="4350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merican Typewriter"/>
                <a:cs typeface="American Typewriter"/>
              </a:rPr>
              <a:t>Up</a:t>
            </a:r>
            <a:r>
              <a:rPr lang="en-US" sz="2800" dirty="0">
                <a:latin typeface="American Typewriter"/>
                <a:cs typeface="American Typewriter"/>
              </a:rPr>
              <a:t>-and-down </a:t>
            </a:r>
            <a:r>
              <a:rPr lang="en-US" sz="2800" dirty="0">
                <a:latin typeface="American Typewriter"/>
                <a:cs typeface="American Typewriter"/>
              </a:rPr>
              <a:t>forces</a:t>
            </a:r>
          </a:p>
          <a:p>
            <a:r>
              <a:rPr lang="en-US" sz="2800" dirty="0">
                <a:latin typeface="American Typewriter"/>
                <a:cs typeface="American Typewriter"/>
              </a:rPr>
              <a:t> F</a:t>
            </a:r>
            <a:r>
              <a:rPr lang="en-US" sz="2800" baseline="-25000" dirty="0">
                <a:latin typeface="American Typewriter"/>
                <a:cs typeface="American Typewriter"/>
              </a:rPr>
              <a:t>NET </a:t>
            </a:r>
            <a:r>
              <a:rPr lang="en-US" sz="2800" baseline="-25000" dirty="0">
                <a:latin typeface="American Typewriter"/>
                <a:cs typeface="American Typewriter"/>
              </a:rPr>
              <a:t> </a:t>
            </a:r>
            <a:r>
              <a:rPr lang="en-US" sz="2800" dirty="0">
                <a:latin typeface="American Typewriter"/>
                <a:cs typeface="American Typewriter"/>
              </a:rPr>
              <a:t>= </a:t>
            </a:r>
            <a:r>
              <a:rPr lang="en-US" sz="2800" dirty="0" smtClean="0">
                <a:latin typeface="American Typewriter"/>
                <a:cs typeface="American Typewriter"/>
              </a:rPr>
              <a:t>-12N </a:t>
            </a:r>
            <a:r>
              <a:rPr lang="en-US" sz="2800" dirty="0">
                <a:latin typeface="American Typewriter"/>
                <a:cs typeface="American Typewriter"/>
              </a:rPr>
              <a:t>+ </a:t>
            </a:r>
            <a:r>
              <a:rPr lang="en-US" sz="2800" dirty="0" smtClean="0">
                <a:latin typeface="American Typewriter"/>
                <a:cs typeface="American Typewriter"/>
              </a:rPr>
              <a:t>12 </a:t>
            </a:r>
            <a:r>
              <a:rPr lang="en-US" sz="2800" dirty="0">
                <a:latin typeface="American Typewriter"/>
                <a:cs typeface="American Typewriter"/>
              </a:rPr>
              <a:t>N = 0    </a:t>
            </a:r>
            <a:endParaRPr lang="en-US" sz="2800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1291" y="3496545"/>
            <a:ext cx="4719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merican Typewriter"/>
                <a:cs typeface="American Typewriter"/>
              </a:rPr>
              <a:t>Side-to-side </a:t>
            </a:r>
            <a:r>
              <a:rPr lang="en-US" sz="2800" dirty="0">
                <a:latin typeface="American Typewriter"/>
                <a:cs typeface="American Typewriter"/>
              </a:rPr>
              <a:t>forces</a:t>
            </a:r>
          </a:p>
          <a:p>
            <a:r>
              <a:rPr lang="en-US" sz="2800" dirty="0">
                <a:latin typeface="American Typewriter"/>
                <a:cs typeface="American Typewriter"/>
              </a:rPr>
              <a:t> F</a:t>
            </a:r>
            <a:r>
              <a:rPr lang="en-US" sz="2800" baseline="-25000" dirty="0">
                <a:latin typeface="American Typewriter"/>
                <a:cs typeface="American Typewriter"/>
              </a:rPr>
              <a:t>NET </a:t>
            </a:r>
            <a:r>
              <a:rPr lang="en-US" sz="2800" baseline="-25000" dirty="0">
                <a:latin typeface="American Typewriter"/>
                <a:cs typeface="American Typewriter"/>
              </a:rPr>
              <a:t> </a:t>
            </a:r>
            <a:r>
              <a:rPr lang="en-US" sz="2800" dirty="0">
                <a:latin typeface="American Typewriter"/>
                <a:cs typeface="American Typewriter"/>
              </a:rPr>
              <a:t>= </a:t>
            </a:r>
            <a:r>
              <a:rPr lang="en-US" sz="2800" dirty="0" smtClean="0">
                <a:latin typeface="American Typewriter"/>
                <a:cs typeface="American Typewriter"/>
              </a:rPr>
              <a:t>-2N </a:t>
            </a:r>
            <a:r>
              <a:rPr lang="en-US" sz="2800" dirty="0">
                <a:latin typeface="American Typewriter"/>
                <a:cs typeface="American Typewriter"/>
              </a:rPr>
              <a:t>+ </a:t>
            </a:r>
            <a:r>
              <a:rPr lang="en-US" sz="2800" dirty="0" smtClean="0">
                <a:latin typeface="American Typewriter"/>
                <a:cs typeface="American Typewriter"/>
              </a:rPr>
              <a:t>2 </a:t>
            </a:r>
            <a:r>
              <a:rPr lang="en-US" sz="2800" dirty="0">
                <a:latin typeface="American Typewriter"/>
                <a:cs typeface="American Typewriter"/>
              </a:rPr>
              <a:t>N = 0    </a:t>
            </a:r>
            <a:endParaRPr lang="en-US" sz="2800" dirty="0">
              <a:latin typeface="American Typewriter"/>
              <a:cs typeface="American Typewriter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36431" y="668216"/>
            <a:ext cx="10040815" cy="552156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5839" y="4690431"/>
            <a:ext cx="587236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merican Typewriter"/>
                <a:cs typeface="American Typewriter"/>
              </a:rPr>
              <a:t>The net force is 0 N</a:t>
            </a:r>
            <a:r>
              <a:rPr lang="en-US" sz="3200" b="1" dirty="0" smtClean="0">
                <a:latin typeface="American Typewriter"/>
                <a:cs typeface="American Typewriter"/>
              </a:rPr>
              <a:t>.</a:t>
            </a:r>
          </a:p>
          <a:p>
            <a:pPr algn="ctr"/>
            <a:r>
              <a:rPr lang="en-US" sz="3200" b="1" dirty="0" smtClean="0">
                <a:latin typeface="American Typewriter"/>
                <a:cs typeface="American Typewriter"/>
              </a:rPr>
              <a:t>The forces are BALANCED. </a:t>
            </a:r>
            <a:endParaRPr lang="en-US" sz="3200" b="1" dirty="0"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2284" y="1068289"/>
            <a:ext cx="7951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.</a:t>
            </a:r>
            <a:endParaRPr lang="en-US" sz="20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4" name="Text Box 59"/>
          <p:cNvSpPr txBox="1"/>
          <p:nvPr/>
        </p:nvSpPr>
        <p:spPr>
          <a:xfrm>
            <a:off x="3395539" y="4905875"/>
            <a:ext cx="162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Calibri"/>
                <a:ea typeface="ＭＳ 明朝"/>
                <a:cs typeface="Times New Roman"/>
              </a:rPr>
              <a:t>12 N</a:t>
            </a:r>
            <a:endParaRPr lang="en-US" sz="3600">
              <a:latin typeface="Times"/>
              <a:ea typeface="ＭＳ 明朝"/>
              <a:cs typeface="Times New Roman"/>
            </a:endParaRPr>
          </a:p>
        </p:txBody>
      </p:sp>
      <p:sp>
        <p:nvSpPr>
          <p:cNvPr id="25" name="Text Box 59"/>
          <p:cNvSpPr txBox="1"/>
          <p:nvPr/>
        </p:nvSpPr>
        <p:spPr>
          <a:xfrm>
            <a:off x="1605807" y="3283642"/>
            <a:ext cx="162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alibri"/>
                <a:ea typeface="ＭＳ 明朝"/>
                <a:cs typeface="Times New Roman"/>
              </a:rPr>
              <a:t> 2 </a:t>
            </a:r>
            <a:r>
              <a:rPr lang="en-US" sz="3600" dirty="0">
                <a:solidFill>
                  <a:srgbClr val="000000"/>
                </a:solidFill>
                <a:latin typeface="Calibri"/>
                <a:ea typeface="ＭＳ 明朝"/>
                <a:cs typeface="Times New Roman"/>
              </a:rPr>
              <a:t>N</a:t>
            </a:r>
            <a:endParaRPr lang="en-US" sz="3600" dirty="0">
              <a:latin typeface="Times"/>
              <a:ea typeface="ＭＳ 明朝"/>
              <a:cs typeface="Times New Roman"/>
            </a:endParaRPr>
          </a:p>
        </p:txBody>
      </p:sp>
      <p:sp>
        <p:nvSpPr>
          <p:cNvPr id="26" name="Text Box 59"/>
          <p:cNvSpPr txBox="1"/>
          <p:nvPr/>
        </p:nvSpPr>
        <p:spPr>
          <a:xfrm>
            <a:off x="3772932" y="2535667"/>
            <a:ext cx="162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alibri"/>
                <a:ea typeface="ＭＳ 明朝"/>
                <a:cs typeface="Times New Roman"/>
              </a:rPr>
              <a:t> 2 </a:t>
            </a:r>
            <a:r>
              <a:rPr lang="en-US" sz="3600" dirty="0">
                <a:solidFill>
                  <a:srgbClr val="000000"/>
                </a:solidFill>
                <a:latin typeface="Calibri"/>
                <a:ea typeface="ＭＳ 明朝"/>
                <a:cs typeface="Times New Roman"/>
              </a:rPr>
              <a:t>N</a:t>
            </a:r>
            <a:endParaRPr lang="en-US" sz="3600" dirty="0">
              <a:latin typeface="Times"/>
              <a:ea typeface="ＭＳ 明朝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744" y="396291"/>
            <a:ext cx="13964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Up = +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Down = -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592" y="2837685"/>
            <a:ext cx="13964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Right = +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Left = -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008" y="910139"/>
            <a:ext cx="111889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Corbel"/>
                <a:cs typeface="Corbel"/>
              </a:rPr>
              <a:t>Equilibrium</a:t>
            </a:r>
            <a:r>
              <a:rPr lang="en-US" sz="4800" dirty="0">
                <a:latin typeface="Corbel"/>
                <a:cs typeface="Corbel"/>
              </a:rPr>
              <a:t> means that forces on an object are </a:t>
            </a:r>
            <a:r>
              <a:rPr lang="en-US" sz="4800" dirty="0" smtClean="0">
                <a:latin typeface="Corbel"/>
                <a:cs typeface="Corbel"/>
              </a:rPr>
              <a:t>BALANCED. </a:t>
            </a:r>
          </a:p>
          <a:p>
            <a:pPr algn="ctr"/>
            <a:r>
              <a:rPr lang="en-US" sz="4800" dirty="0" smtClean="0">
                <a:latin typeface="Corbel"/>
                <a:cs typeface="Corbel"/>
              </a:rPr>
              <a:t> F </a:t>
            </a:r>
            <a:r>
              <a:rPr lang="en-US" sz="4800" baseline="-25000" dirty="0" smtClean="0">
                <a:latin typeface="Corbel"/>
                <a:cs typeface="Corbel"/>
              </a:rPr>
              <a:t>net</a:t>
            </a:r>
            <a:r>
              <a:rPr lang="en-US" sz="4800" dirty="0" smtClean="0">
                <a:latin typeface="Corbel"/>
                <a:cs typeface="Corbel"/>
              </a:rPr>
              <a:t> = 0       </a:t>
            </a:r>
            <a:r>
              <a:rPr lang="en-US" sz="4800" dirty="0" err="1" smtClean="0">
                <a:latin typeface="Corbel"/>
                <a:cs typeface="Corbel"/>
              </a:rPr>
              <a:t>Σ</a:t>
            </a:r>
            <a:r>
              <a:rPr lang="en-US" sz="4800" dirty="0" smtClean="0">
                <a:latin typeface="Corbel"/>
                <a:cs typeface="Corbel"/>
              </a:rPr>
              <a:t> F = 0</a:t>
            </a:r>
            <a:endParaRPr lang="en-US" sz="4800" u="sng" dirty="0" smtClean="0">
              <a:latin typeface="Corbel"/>
              <a:cs typeface="Corbel"/>
            </a:endParaRPr>
          </a:p>
          <a:p>
            <a:pPr algn="ctr"/>
            <a:endParaRPr lang="en-US" sz="4800" dirty="0" smtClean="0">
              <a:latin typeface="Corbel"/>
              <a:cs typeface="Corbel"/>
            </a:endParaRPr>
          </a:p>
          <a:p>
            <a:pPr algn="ctr"/>
            <a:r>
              <a:rPr lang="en-US" sz="4800" b="1" dirty="0" smtClean="0">
                <a:latin typeface="Corbel"/>
                <a:cs typeface="Corbel"/>
              </a:rPr>
              <a:t>Objects </a:t>
            </a:r>
            <a:r>
              <a:rPr lang="en-US" sz="4800" b="1" dirty="0">
                <a:latin typeface="Corbel"/>
                <a:cs typeface="Corbel"/>
              </a:rPr>
              <a:t>that are in </a:t>
            </a:r>
            <a:r>
              <a:rPr lang="en-US" sz="4800" b="1" dirty="0" smtClean="0">
                <a:latin typeface="Corbel"/>
                <a:cs typeface="Corbel"/>
              </a:rPr>
              <a:t>equilibrium </a:t>
            </a:r>
            <a:r>
              <a:rPr lang="en-US" sz="4800" b="1" dirty="0">
                <a:latin typeface="Corbel"/>
                <a:cs typeface="Corbel"/>
              </a:rPr>
              <a:t>can be </a:t>
            </a:r>
            <a:r>
              <a:rPr lang="en-US" sz="4800" b="1" dirty="0" smtClean="0">
                <a:latin typeface="Corbel"/>
                <a:cs typeface="Corbel"/>
              </a:rPr>
              <a:t>MOVING </a:t>
            </a:r>
            <a:r>
              <a:rPr lang="en-US" sz="4800" b="1" dirty="0">
                <a:latin typeface="Corbel"/>
                <a:cs typeface="Corbel"/>
              </a:rPr>
              <a:t>or </a:t>
            </a:r>
            <a:r>
              <a:rPr lang="en-US" sz="4800" b="1" dirty="0" smtClean="0">
                <a:latin typeface="Corbel"/>
                <a:cs typeface="Corbel"/>
              </a:rPr>
              <a:t>STILL</a:t>
            </a:r>
            <a:r>
              <a:rPr lang="en-US" sz="4800" dirty="0" smtClean="0">
                <a:latin typeface="Corbel"/>
                <a:cs typeface="Corbel"/>
              </a:rPr>
              <a:t>.  </a:t>
            </a:r>
            <a:endParaRPr lang="en-US" sz="48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0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7811" y="1513691"/>
            <a:ext cx="78548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Corbel"/>
              <a:cs typeface="Corbel"/>
            </a:endParaRPr>
          </a:p>
          <a:p>
            <a:pPr algn="ctr"/>
            <a:r>
              <a:rPr lang="en-US" sz="3200" dirty="0" smtClean="0">
                <a:latin typeface="American Typewriter"/>
                <a:cs typeface="American Typewriter"/>
              </a:rPr>
              <a:t>An </a:t>
            </a:r>
            <a:r>
              <a:rPr lang="en-US" sz="3200" dirty="0">
                <a:latin typeface="American Typewriter"/>
                <a:cs typeface="American Typewriter"/>
              </a:rPr>
              <a:t>object in  </a:t>
            </a:r>
            <a:r>
              <a:rPr lang="en-US" sz="3200" i="1" dirty="0">
                <a:solidFill>
                  <a:srgbClr val="FF0000"/>
                </a:solidFill>
                <a:latin typeface="American Typewriter"/>
                <a:cs typeface="American Typewriter"/>
              </a:rPr>
              <a:t>static</a:t>
            </a:r>
            <a:r>
              <a:rPr lang="en-US" sz="3200" i="1" dirty="0">
                <a:latin typeface="American Typewriter"/>
                <a:cs typeface="American Typewriter"/>
              </a:rPr>
              <a:t> equilibrium </a:t>
            </a:r>
          </a:p>
          <a:p>
            <a:pPr algn="ctr"/>
            <a:r>
              <a:rPr lang="en-US" sz="3200" dirty="0">
                <a:latin typeface="American Typewriter"/>
                <a:cs typeface="American Typewriter"/>
              </a:rPr>
              <a:t>is </a:t>
            </a:r>
            <a:r>
              <a:rPr lang="en-US" sz="32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still</a:t>
            </a:r>
            <a:r>
              <a:rPr lang="en-US" sz="3200" dirty="0" smtClean="0">
                <a:latin typeface="American Typewriter"/>
                <a:cs typeface="American Typewriter"/>
              </a:rPr>
              <a:t> (not moving) </a:t>
            </a:r>
            <a:r>
              <a:rPr lang="en-US" sz="3200" dirty="0">
                <a:latin typeface="American Typewriter"/>
                <a:cs typeface="American Typewriter"/>
              </a:rPr>
              <a:t>and all forces acting </a:t>
            </a:r>
            <a:r>
              <a:rPr lang="en-US" sz="3200" dirty="0" smtClean="0">
                <a:latin typeface="American Typewriter"/>
                <a:cs typeface="American Typewriter"/>
              </a:rPr>
              <a:t>on it </a:t>
            </a:r>
            <a:r>
              <a:rPr lang="en-US" sz="3200" dirty="0">
                <a:latin typeface="American Typewriter"/>
                <a:cs typeface="American Typewriter"/>
              </a:rPr>
              <a:t>are </a:t>
            </a:r>
            <a:r>
              <a:rPr lang="en-US" sz="3200" dirty="0" smtClean="0">
                <a:latin typeface="American Typewriter"/>
                <a:cs typeface="American Typewriter"/>
              </a:rPr>
              <a:t>BALANCED. </a:t>
            </a:r>
            <a:endParaRPr lang="en-US" sz="3200" dirty="0">
              <a:latin typeface="American Typewriter"/>
              <a:cs typeface="American Typewriter"/>
            </a:endParaRPr>
          </a:p>
          <a:p>
            <a:pPr algn="ctr"/>
            <a:endParaRPr lang="en-US" sz="3200" u="sng" dirty="0">
              <a:latin typeface="Copperplate Gothic Bold"/>
              <a:cs typeface="Copperplate Gothic Bold"/>
            </a:endParaRPr>
          </a:p>
          <a:p>
            <a:pPr algn="ctr"/>
            <a:endParaRPr lang="en-US" sz="3200" u="sng" dirty="0">
              <a:latin typeface="Copperplate Gothic Bold"/>
              <a:cs typeface="Copperplate Gothic Bold"/>
            </a:endParaRPr>
          </a:p>
          <a:p>
            <a:pPr algn="ctr"/>
            <a:endParaRPr lang="en-US" sz="3200" u="sng" dirty="0">
              <a:latin typeface="Copperplate Gothic Bold"/>
              <a:cs typeface="Copperplate Gothic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0127" y="4133300"/>
            <a:ext cx="346915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Motion:   Still, at rest, </a:t>
            </a:r>
            <a:r>
              <a:rPr lang="en-US" sz="2400" dirty="0" smtClean="0">
                <a:latin typeface="Athelas" charset="0"/>
                <a:ea typeface="Athelas" charset="0"/>
                <a:cs typeface="Athelas" charset="0"/>
              </a:rPr>
              <a:t>         </a:t>
            </a:r>
            <a:r>
              <a:rPr lang="en-US" sz="2400" dirty="0" smtClean="0">
                <a:solidFill>
                  <a:schemeClr val="bg1"/>
                </a:solidFill>
                <a:latin typeface="Athelas" charset="0"/>
                <a:ea typeface="Athelas" charset="0"/>
                <a:cs typeface="Athelas" charset="0"/>
              </a:rPr>
              <a:t>.</a:t>
            </a:r>
            <a:r>
              <a:rPr lang="en-US" sz="2400" dirty="0" smtClean="0">
                <a:latin typeface="Athelas" charset="0"/>
                <a:ea typeface="Athelas" charset="0"/>
                <a:cs typeface="Athelas" charset="0"/>
              </a:rPr>
              <a:t>                  not </a:t>
            </a:r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moving </a:t>
            </a:r>
          </a:p>
          <a:p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 </a:t>
            </a:r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 v = 0       and      a = 0   </a:t>
            </a:r>
            <a:endParaRPr lang="en-US" sz="2400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2511" y="4222124"/>
            <a:ext cx="178669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/>
                <a:cs typeface="Corbel"/>
              </a:rPr>
              <a:t>F </a:t>
            </a:r>
            <a:r>
              <a:rPr lang="en-US" sz="2400" baseline="-25000" dirty="0">
                <a:latin typeface="Corbel"/>
                <a:cs typeface="Corbel"/>
              </a:rPr>
              <a:t>net</a:t>
            </a:r>
            <a:r>
              <a:rPr lang="en-US" sz="2400" dirty="0">
                <a:latin typeface="Corbel"/>
                <a:cs typeface="Corbel"/>
              </a:rPr>
              <a:t> = </a:t>
            </a:r>
            <a:r>
              <a:rPr lang="en-US" sz="2400">
                <a:latin typeface="Corbel"/>
                <a:cs typeface="Corbel"/>
              </a:rPr>
              <a:t>0    </a:t>
            </a:r>
            <a:endParaRPr lang="en-US" sz="2400" smtClean="0">
              <a:latin typeface="Corbel"/>
              <a:cs typeface="Corbel"/>
            </a:endParaRPr>
          </a:p>
          <a:p>
            <a:pPr algn="ctr"/>
            <a:r>
              <a:rPr lang="en-US" sz="2400" dirty="0" smtClean="0">
                <a:latin typeface="Corbel"/>
                <a:cs typeface="Corbel"/>
              </a:rPr>
              <a:t>   </a:t>
            </a:r>
            <a:r>
              <a:rPr lang="en-US" sz="2400" dirty="0" err="1">
                <a:latin typeface="Corbel"/>
                <a:cs typeface="Corbel"/>
              </a:rPr>
              <a:t>Σ</a:t>
            </a:r>
            <a:r>
              <a:rPr lang="en-US" sz="2400" dirty="0">
                <a:latin typeface="Corbel"/>
                <a:cs typeface="Corbel"/>
              </a:rPr>
              <a:t> F = 0  </a:t>
            </a:r>
          </a:p>
        </p:txBody>
      </p:sp>
      <p:sp>
        <p:nvSpPr>
          <p:cNvPr id="3" name="Cloud 2"/>
          <p:cNvSpPr/>
          <p:nvPr/>
        </p:nvSpPr>
        <p:spPr>
          <a:xfrm>
            <a:off x="644577" y="1109272"/>
            <a:ext cx="10347474" cy="553215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634325" y="401386"/>
            <a:ext cx="6961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  <a:latin typeface="Copperplate Gothic Bold"/>
                <a:cs typeface="Copperplate Gothic Bold"/>
              </a:rPr>
              <a:t>Static equilibrium</a:t>
            </a:r>
            <a:endParaRPr lang="en-US" sz="4000" u="sng" dirty="0">
              <a:solidFill>
                <a:srgbClr val="FF0000"/>
              </a:solidFill>
              <a:latin typeface="Copperplate Gothic Bold"/>
              <a:cs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4945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7811" y="1513691"/>
            <a:ext cx="78548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Corbel"/>
              <a:cs typeface="Corbel"/>
            </a:endParaRPr>
          </a:p>
          <a:p>
            <a:pPr algn="ctr"/>
            <a:r>
              <a:rPr lang="en-US" sz="3200" dirty="0" smtClean="0">
                <a:latin typeface="American Typewriter"/>
                <a:cs typeface="American Typewriter"/>
              </a:rPr>
              <a:t>An </a:t>
            </a:r>
            <a:r>
              <a:rPr lang="en-US" sz="3200" dirty="0">
                <a:latin typeface="American Typewriter"/>
                <a:cs typeface="American Typewriter"/>
              </a:rPr>
              <a:t>object in  </a:t>
            </a:r>
            <a:r>
              <a:rPr lang="en-US" sz="3200" i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dynamic </a:t>
            </a:r>
            <a:r>
              <a:rPr lang="en-US" sz="3200" i="1" dirty="0">
                <a:latin typeface="American Typewriter"/>
                <a:cs typeface="American Typewriter"/>
              </a:rPr>
              <a:t>equilibrium </a:t>
            </a:r>
          </a:p>
          <a:p>
            <a:pPr algn="ctr"/>
            <a:r>
              <a:rPr lang="en-US" sz="3200" dirty="0">
                <a:latin typeface="American Typewriter"/>
                <a:cs typeface="American Typewriter"/>
              </a:rPr>
              <a:t>is </a:t>
            </a:r>
            <a:r>
              <a:rPr lang="en-US" sz="3200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moving at a constant velocity</a:t>
            </a:r>
            <a:r>
              <a:rPr lang="en-US" sz="3200" dirty="0" smtClean="0">
                <a:latin typeface="American Typewriter"/>
                <a:cs typeface="American Typewriter"/>
              </a:rPr>
              <a:t> and </a:t>
            </a:r>
            <a:r>
              <a:rPr lang="en-US" sz="3200" dirty="0">
                <a:latin typeface="American Typewriter"/>
                <a:cs typeface="American Typewriter"/>
              </a:rPr>
              <a:t>all forces acting </a:t>
            </a:r>
            <a:r>
              <a:rPr lang="en-US" sz="3200" dirty="0" smtClean="0">
                <a:latin typeface="American Typewriter"/>
                <a:cs typeface="American Typewriter"/>
              </a:rPr>
              <a:t>on it </a:t>
            </a:r>
            <a:r>
              <a:rPr lang="en-US" sz="3200" dirty="0">
                <a:latin typeface="American Typewriter"/>
                <a:cs typeface="American Typewriter"/>
              </a:rPr>
              <a:t>are </a:t>
            </a:r>
            <a:r>
              <a:rPr lang="en-US" sz="3200" dirty="0" smtClean="0">
                <a:latin typeface="American Typewriter"/>
                <a:cs typeface="American Typewriter"/>
              </a:rPr>
              <a:t>BALANCED. </a:t>
            </a:r>
            <a:endParaRPr lang="en-US" sz="3200" dirty="0">
              <a:latin typeface="American Typewriter"/>
              <a:cs typeface="American Typewriter"/>
            </a:endParaRPr>
          </a:p>
          <a:p>
            <a:pPr algn="ctr"/>
            <a:endParaRPr lang="en-US" sz="3200" u="sng" dirty="0">
              <a:latin typeface="Copperplate Gothic Bold"/>
              <a:cs typeface="Copperplate Gothic Bold"/>
            </a:endParaRPr>
          </a:p>
          <a:p>
            <a:pPr algn="ctr"/>
            <a:endParaRPr lang="en-US" sz="3200" u="sng" dirty="0">
              <a:latin typeface="Copperplate Gothic Bold"/>
              <a:cs typeface="Copperplate Gothic Bold"/>
            </a:endParaRPr>
          </a:p>
          <a:p>
            <a:pPr algn="ctr"/>
            <a:endParaRPr lang="en-US" sz="3200" u="sng" dirty="0">
              <a:latin typeface="Copperplate Gothic Bold"/>
              <a:cs typeface="Copperplate Gothic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0127" y="4133300"/>
            <a:ext cx="346915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Motion:   </a:t>
            </a:r>
            <a:r>
              <a:rPr lang="en-US" sz="2400" dirty="0" smtClean="0">
                <a:latin typeface="Athelas" charset="0"/>
                <a:ea typeface="Athelas" charset="0"/>
                <a:cs typeface="Athelas" charset="0"/>
              </a:rPr>
              <a:t>moving at constant velocity </a:t>
            </a:r>
            <a:endParaRPr lang="en-US" sz="2400" dirty="0">
              <a:latin typeface="Athelas" charset="0"/>
              <a:ea typeface="Athelas" charset="0"/>
              <a:cs typeface="Athelas" charset="0"/>
            </a:endParaRPr>
          </a:p>
          <a:p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 </a:t>
            </a:r>
            <a:r>
              <a:rPr lang="en-US" sz="2400" dirty="0">
                <a:latin typeface="Athelas" charset="0"/>
                <a:ea typeface="Athelas" charset="0"/>
                <a:cs typeface="Athelas" charset="0"/>
              </a:rPr>
              <a:t> v = 0       and      a = 0   </a:t>
            </a:r>
            <a:endParaRPr lang="en-US" sz="2400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2511" y="4222124"/>
            <a:ext cx="178669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/>
                <a:cs typeface="Corbel"/>
              </a:rPr>
              <a:t>F </a:t>
            </a:r>
            <a:r>
              <a:rPr lang="en-US" sz="2400" baseline="-25000" dirty="0">
                <a:latin typeface="Corbel"/>
                <a:cs typeface="Corbel"/>
              </a:rPr>
              <a:t>net</a:t>
            </a:r>
            <a:r>
              <a:rPr lang="en-US" sz="2400" dirty="0">
                <a:latin typeface="Corbel"/>
                <a:cs typeface="Corbel"/>
              </a:rPr>
              <a:t> = </a:t>
            </a:r>
            <a:r>
              <a:rPr lang="en-US" sz="2400">
                <a:latin typeface="Corbel"/>
                <a:cs typeface="Corbel"/>
              </a:rPr>
              <a:t>0    </a:t>
            </a:r>
            <a:endParaRPr lang="en-US" sz="2400" smtClean="0">
              <a:latin typeface="Corbel"/>
              <a:cs typeface="Corbel"/>
            </a:endParaRPr>
          </a:p>
          <a:p>
            <a:pPr algn="ctr"/>
            <a:r>
              <a:rPr lang="en-US" sz="2400" dirty="0" smtClean="0">
                <a:latin typeface="Corbel"/>
                <a:cs typeface="Corbel"/>
              </a:rPr>
              <a:t>   </a:t>
            </a:r>
            <a:r>
              <a:rPr lang="en-US" sz="2400" dirty="0" err="1">
                <a:latin typeface="Corbel"/>
                <a:cs typeface="Corbel"/>
              </a:rPr>
              <a:t>Σ</a:t>
            </a:r>
            <a:r>
              <a:rPr lang="en-US" sz="2400" dirty="0">
                <a:latin typeface="Corbel"/>
                <a:cs typeface="Corbel"/>
              </a:rPr>
              <a:t> F = 0  </a:t>
            </a:r>
          </a:p>
        </p:txBody>
      </p:sp>
      <p:sp>
        <p:nvSpPr>
          <p:cNvPr id="3" name="Cloud 2"/>
          <p:cNvSpPr/>
          <p:nvPr/>
        </p:nvSpPr>
        <p:spPr>
          <a:xfrm>
            <a:off x="644577" y="1109272"/>
            <a:ext cx="10347474" cy="553215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634325" y="401386"/>
            <a:ext cx="6961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  <a:latin typeface="Copperplate Gothic Bold"/>
                <a:cs typeface="Copperplate Gothic Bold"/>
              </a:rPr>
              <a:t>DYNAMIC equilibrium</a:t>
            </a:r>
            <a:endParaRPr lang="en-US" sz="4000" u="sng" dirty="0">
              <a:solidFill>
                <a:srgbClr val="00B050"/>
              </a:solidFill>
              <a:latin typeface="Copperplate Gothic Bold"/>
              <a:cs typeface="Copperplate Gothic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00867" y="5015575"/>
            <a:ext cx="110067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4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478</Words>
  <Application>Microsoft Macintosh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Abadi MT Condensed Extra Bold</vt:lpstr>
      <vt:lpstr>American Typewriter</vt:lpstr>
      <vt:lpstr>Arial Unicode MS</vt:lpstr>
      <vt:lpstr>Athelas</vt:lpstr>
      <vt:lpstr>Century Gothic</vt:lpstr>
      <vt:lpstr>Copperplate Gothic Bold</vt:lpstr>
      <vt:lpstr>Corbel</vt:lpstr>
      <vt:lpstr>Lucida Grande</vt:lpstr>
      <vt:lpstr>ＭＳ 明朝</vt:lpstr>
      <vt:lpstr>Arial</vt:lpstr>
      <vt:lpstr>Calibri</vt:lpstr>
      <vt:lpstr>Calibri Light</vt:lpstr>
      <vt:lpstr>Times</vt:lpstr>
      <vt:lpstr>Times New Roman</vt:lpstr>
      <vt:lpstr>Office Theme</vt:lpstr>
      <vt:lpstr>Topic/Objective:  Finding Net Force &amp; the resulting motion </vt:lpstr>
      <vt:lpstr>PowerPoint Presentation</vt:lpstr>
      <vt:lpstr>PowerPoint Presentation</vt:lpstr>
      <vt:lpstr>PowerPoint Presentation</vt:lpstr>
      <vt:lpstr>Rules for combining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2016-11-02T22:25:20Z</dcterms:created>
  <dcterms:modified xsi:type="dcterms:W3CDTF">2016-11-03T01:00:20Z</dcterms:modified>
</cp:coreProperties>
</file>